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93" r:id="rId3"/>
  </p:sldMasterIdLst>
  <p:notesMasterIdLst>
    <p:notesMasterId r:id="rId5"/>
  </p:notesMasterIdLst>
  <p:handoutMasterIdLst>
    <p:handoutMasterId r:id="rId6"/>
  </p:handoutMasterIdLst>
  <p:sldIdLst>
    <p:sldId id="1059" r:id="rId4"/>
  </p:sldIdLst>
  <p:sldSz cx="9144000" cy="6858000" type="screen4x3"/>
  <p:notesSz cx="6735763" cy="9866313"/>
  <p:custDataLst>
    <p:tags r:id="rId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ephine" initials="J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D8E3"/>
    <a:srgbClr val="FF0000"/>
    <a:srgbClr val="0000CC"/>
    <a:srgbClr val="969696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59" autoAdjust="0"/>
    <p:restoredTop sz="95501" autoAdjust="0"/>
  </p:normalViewPr>
  <p:slideViewPr>
    <p:cSldViewPr>
      <p:cViewPr varScale="1">
        <p:scale>
          <a:sx n="90" d="100"/>
          <a:sy n="90" d="100"/>
        </p:scale>
        <p:origin x="65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5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-8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Master" Target="slideMasters/slideMaster1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9031" cy="491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800" tIns="45400" rIns="90800" bIns="4540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227" y="0"/>
            <a:ext cx="2919031" cy="491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800" tIns="45400" rIns="90800" bIns="4540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1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7575B30-BDD8-4D03-ACD2-4EFED7A4F8F9}" type="datetime1">
              <a:rPr lang="en-GB" altLang="en-US"/>
              <a:pPr>
                <a:defRPr/>
              </a:pPr>
              <a:t>08/01/2020</a:t>
            </a:fld>
            <a:endParaRPr lang="en-GB" altLang="en-US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0472"/>
            <a:ext cx="2919031" cy="4943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800" tIns="45400" rIns="90800" bIns="4540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227" y="9370472"/>
            <a:ext cx="2919031" cy="4943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800" tIns="45400" rIns="90800" bIns="4540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1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AB1C0EB-CE7B-4576-8CC2-A3D009124F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3503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031" cy="491250"/>
          </a:xfrm>
          <a:prstGeom prst="rect">
            <a:avLst/>
          </a:prstGeom>
        </p:spPr>
        <p:txBody>
          <a:bodyPr vert="horz" wrap="square" lIns="90800" tIns="45400" rIns="90800" bIns="4540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227" y="0"/>
            <a:ext cx="2919031" cy="491250"/>
          </a:xfrm>
          <a:prstGeom prst="rect">
            <a:avLst/>
          </a:prstGeom>
        </p:spPr>
        <p:txBody>
          <a:bodyPr vert="horz" wrap="square" lIns="90800" tIns="45400" rIns="90800" bIns="454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B65CBDE-20BA-4AB2-B486-9B00752B2A19}" type="datetime1">
              <a:rPr lang="en-US" altLang="en-US"/>
              <a:pPr>
                <a:defRPr/>
              </a:pPr>
              <a:t>1/8/2020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41363"/>
            <a:ext cx="4932363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00" tIns="45400" rIns="90800" bIns="4540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782" y="4686001"/>
            <a:ext cx="5386200" cy="4439612"/>
          </a:xfrm>
          <a:prstGeom prst="rect">
            <a:avLst/>
          </a:prstGeom>
        </p:spPr>
        <p:txBody>
          <a:bodyPr vert="horz" wrap="square" lIns="90800" tIns="45400" rIns="90800" bIns="454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CA" altLang="en-US" noProof="0"/>
              <a:t>Click to edit Master text styles</a:t>
            </a:r>
          </a:p>
          <a:p>
            <a:pPr lvl="1"/>
            <a:r>
              <a:rPr lang="en-CA" altLang="en-US" noProof="0"/>
              <a:t>Second level</a:t>
            </a:r>
          </a:p>
          <a:p>
            <a:pPr lvl="2"/>
            <a:r>
              <a:rPr lang="en-CA" altLang="en-US" noProof="0"/>
              <a:t>Third level</a:t>
            </a:r>
          </a:p>
          <a:p>
            <a:pPr lvl="3"/>
            <a:r>
              <a:rPr lang="en-CA" altLang="en-US" noProof="0"/>
              <a:t>Fourth level</a:t>
            </a:r>
          </a:p>
          <a:p>
            <a:pPr lvl="4"/>
            <a:r>
              <a:rPr lang="en-CA" altLang="en-US" noProof="0"/>
              <a:t>Fifth level</a:t>
            </a:r>
            <a:endParaRPr lang="en-US" alt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0472"/>
            <a:ext cx="2919031" cy="494310"/>
          </a:xfrm>
          <a:prstGeom prst="rect">
            <a:avLst/>
          </a:prstGeom>
        </p:spPr>
        <p:txBody>
          <a:bodyPr vert="horz" wrap="square" lIns="90800" tIns="45400" rIns="90800" bIns="4540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227" y="9370472"/>
            <a:ext cx="2919031" cy="494310"/>
          </a:xfrm>
          <a:prstGeom prst="rect">
            <a:avLst/>
          </a:prstGeom>
        </p:spPr>
        <p:txBody>
          <a:bodyPr vert="horz" wrap="square" lIns="90800" tIns="45400" rIns="90800" bIns="454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6D27A7E-333F-4FF2-ADF7-7348EBC152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44883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pitchFamily="-11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0688234-0C0B-4D9E-8E23-D2892A24E6FF}" type="slidenum">
              <a:rPr lang="en-US" altLang="en-US" smtClean="0">
                <a:solidFill>
                  <a:prstClr val="black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391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8117541"/>
      </p:ext>
    </p:extLst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1549400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11"/>
          <p:cNvCxnSpPr>
            <a:cxnSpLocks noChangeShapeType="1"/>
          </p:cNvCxnSpPr>
          <p:nvPr userDrawn="1"/>
        </p:nvCxnSpPr>
        <p:spPr bwMode="auto">
          <a:xfrm>
            <a:off x="881063" y="960438"/>
            <a:ext cx="8262937" cy="1587"/>
          </a:xfrm>
          <a:prstGeom prst="line">
            <a:avLst/>
          </a:prstGeom>
          <a:noFill/>
          <a:ln w="31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11561" y="3605212"/>
            <a:ext cx="5328591" cy="53595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11560" y="4294782"/>
            <a:ext cx="5328592" cy="28515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21821" y="4581425"/>
            <a:ext cx="5318331" cy="28773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58303575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2411761" y="260648"/>
            <a:ext cx="6048671" cy="719138"/>
          </a:xfrm>
          <a:prstGeom prst="rect">
            <a:avLst/>
          </a:prstGeom>
        </p:spPr>
        <p:txBody>
          <a:bodyPr rIns="0"/>
          <a:lstStyle>
            <a:lvl1pPr marL="0" indent="0" algn="r">
              <a:buNone/>
              <a:defRPr sz="1600" b="0" cap="small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SmartArt 2"/>
          <p:cNvSpPr>
            <a:spLocks noGrp="1"/>
          </p:cNvSpPr>
          <p:nvPr>
            <p:ph type="dgm" sz="quarter" idx="15"/>
          </p:nvPr>
        </p:nvSpPr>
        <p:spPr>
          <a:xfrm>
            <a:off x="683568" y="2348880"/>
            <a:ext cx="7776864" cy="3600400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3"/>
          <p:cNvSpPr>
            <a:spLocks noGrp="1"/>
          </p:cNvSpPr>
          <p:nvPr>
            <p:ph type="body" sz="quarter" idx="16"/>
          </p:nvPr>
        </p:nvSpPr>
        <p:spPr>
          <a:xfrm>
            <a:off x="684213" y="1628775"/>
            <a:ext cx="7775575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 dirty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2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716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089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8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6" name="think-cell Slide" r:id="rId10" imgW="270" imgH="270" progId="TCLayout.ActiveDocument.1">
                  <p:embed/>
                </p:oleObj>
              </mc:Choice>
              <mc:Fallback>
                <p:oleObj name="think-cell Slide" r:id="rId10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 userDrawn="1"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US" sz="2400" dirty="0">
              <a:solidFill>
                <a:prstClr val="white"/>
              </a:solidFill>
              <a:ea typeface="ＭＳ Ｐゴシック" panose="020B0600070205080204" pitchFamily="34" charset="-128"/>
              <a:sym typeface="Arial" panose="020B0604020202020204" pitchFamily="34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52663" y="241300"/>
            <a:ext cx="524668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5513" y="1295400"/>
            <a:ext cx="80359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0" y="6503988"/>
            <a:ext cx="585788" cy="2508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404040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6F28F44-6D64-429B-91FA-4644D6216D43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  <p:cxnSp>
        <p:nvCxnSpPr>
          <p:cNvPr id="1029" name="Straight Connector 11"/>
          <p:cNvCxnSpPr>
            <a:cxnSpLocks noChangeShapeType="1"/>
          </p:cNvCxnSpPr>
          <p:nvPr userDrawn="1"/>
        </p:nvCxnSpPr>
        <p:spPr bwMode="auto">
          <a:xfrm>
            <a:off x="881063" y="960438"/>
            <a:ext cx="8262937" cy="1587"/>
          </a:xfrm>
          <a:prstGeom prst="line">
            <a:avLst/>
          </a:prstGeom>
          <a:noFill/>
          <a:ln w="31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0" name="図 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1549400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8052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4" r:id="rId1"/>
    <p:sldLayoutId id="2147484495" r:id="rId2"/>
    <p:sldLayoutId id="2147484496" r:id="rId3"/>
    <p:sldLayoutId id="2147484497" r:id="rId4"/>
    <p:sldLayoutId id="2147484498" r:id="rId5"/>
  </p:sldLayoutIdLst>
  <p:transition spd="slow">
    <p:random/>
  </p:transition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ＭＳ Ｐゴシック" charset="-128"/>
          <a:cs typeface="ＭＳ Ｐゴシック" pitchFamily="-111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-111" charset="0"/>
          <a:ea typeface="ＭＳ Ｐゴシック" charset="-128"/>
          <a:cs typeface="ＭＳ Ｐゴシック" pitchFamily="-111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-111" charset="0"/>
          <a:ea typeface="ＭＳ Ｐゴシック" charset="-128"/>
          <a:cs typeface="ＭＳ Ｐゴシック" pitchFamily="-111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-111" charset="0"/>
          <a:ea typeface="ＭＳ Ｐゴシック" charset="-128"/>
          <a:cs typeface="ＭＳ Ｐゴシック" pitchFamily="-111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-111" charset="0"/>
          <a:ea typeface="ＭＳ Ｐゴシック" charset="-128"/>
          <a:cs typeface="ＭＳ Ｐゴシック" pitchFamily="-111" charset="-128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-111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-111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-111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-111" charset="0"/>
        </a:defRPr>
      </a:lvl9pPr>
    </p:titleStyle>
    <p:bodyStyle>
      <a:lvl1pPr marL="339725" indent="-339725" algn="l" rtl="0" eaLnBrk="0" fontAlgn="base" hangingPunct="0">
        <a:spcBef>
          <a:spcPct val="0"/>
        </a:spcBef>
        <a:spcAft>
          <a:spcPct val="30000"/>
        </a:spcAft>
        <a:buClr>
          <a:srgbClr val="969696"/>
        </a:buClr>
        <a:buFont typeface="Wingdings 3" panose="05040102010807070707" pitchFamily="18" charset="2"/>
        <a:buChar char=""/>
        <a:defRPr sz="2400">
          <a:solidFill>
            <a:schemeClr val="tx1"/>
          </a:solidFill>
          <a:latin typeface="+mn-lt"/>
          <a:ea typeface="ＭＳ Ｐゴシック" charset="-128"/>
          <a:cs typeface="ＭＳ Ｐゴシック" pitchFamily="-111" charset="-128"/>
        </a:defRPr>
      </a:lvl1pPr>
      <a:lvl2pPr marL="692150" indent="-238125" algn="l" rtl="0" eaLnBrk="0" fontAlgn="base" hangingPunct="0">
        <a:spcBef>
          <a:spcPct val="0"/>
        </a:spcBef>
        <a:spcAft>
          <a:spcPct val="30000"/>
        </a:spcAft>
        <a:buClr>
          <a:srgbClr val="FF0000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9350" indent="-238125" algn="l" rtl="0" eaLnBrk="0" fontAlgn="ctr" hangingPunct="0">
        <a:spcBef>
          <a:spcPct val="0"/>
        </a:spcBef>
        <a:spcAft>
          <a:spcPct val="30000"/>
        </a:spcAft>
        <a:buClr>
          <a:schemeClr val="tx1"/>
        </a:buClr>
        <a:buFont typeface="Times New Roman" panose="02020603050405020304" pitchFamily="18" charset="0"/>
        <a:buChar char="—"/>
        <a:defRPr>
          <a:solidFill>
            <a:schemeClr val="tx1"/>
          </a:solidFill>
          <a:latin typeface="+mn-lt"/>
          <a:ea typeface="ＭＳ Ｐゴシック" charset="-128"/>
        </a:defRPr>
      </a:lvl3pPr>
      <a:lvl4pPr marL="1606550" indent="-234950" algn="l" rtl="0" eaLnBrk="0" fontAlgn="base" hangingPunct="0">
        <a:spcBef>
          <a:spcPct val="0"/>
        </a:spcBef>
        <a:spcAft>
          <a:spcPct val="30000"/>
        </a:spcAft>
        <a:buClr>
          <a:schemeClr val="tx1"/>
        </a:buClr>
        <a:buSzPct val="100000"/>
        <a:buFont typeface="Times New Roman" panose="02020603050405020304" pitchFamily="18" charset="0"/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2063750" indent="-234950" algn="l" rtl="0" eaLnBrk="0" fontAlgn="base" hangingPunct="0">
        <a:spcBef>
          <a:spcPct val="0"/>
        </a:spcBef>
        <a:spcAft>
          <a:spcPct val="30000"/>
        </a:spcAft>
        <a:buClr>
          <a:schemeClr val="tx1"/>
        </a:buClr>
        <a:buFont typeface="Times New Roman" panose="02020603050405020304" pitchFamily="18" charset="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520950" indent="-234950" algn="l" rtl="0" eaLnBrk="1" fontAlgn="base" hangingPunct="1">
        <a:spcBef>
          <a:spcPct val="0"/>
        </a:spcBef>
        <a:spcAft>
          <a:spcPct val="30000"/>
        </a:spcAft>
        <a:buClr>
          <a:schemeClr val="tx1"/>
        </a:buClr>
        <a:buFont typeface="Times New Roman" pitchFamily="-111" charset="0"/>
        <a:buChar char="–"/>
        <a:defRPr sz="14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8150" indent="-234950" algn="l" rtl="0" eaLnBrk="1" fontAlgn="base" hangingPunct="1">
        <a:spcBef>
          <a:spcPct val="0"/>
        </a:spcBef>
        <a:spcAft>
          <a:spcPct val="30000"/>
        </a:spcAft>
        <a:buClr>
          <a:schemeClr val="tx1"/>
        </a:buClr>
        <a:buFont typeface="Times New Roman" pitchFamily="-111" charset="0"/>
        <a:buChar char="–"/>
        <a:defRPr sz="14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35350" indent="-234950" algn="l" rtl="0" eaLnBrk="1" fontAlgn="base" hangingPunct="1">
        <a:spcBef>
          <a:spcPct val="0"/>
        </a:spcBef>
        <a:spcAft>
          <a:spcPct val="30000"/>
        </a:spcAft>
        <a:buClr>
          <a:schemeClr val="tx1"/>
        </a:buClr>
        <a:buFont typeface="Times New Roman" pitchFamily="-111" charset="0"/>
        <a:buChar char="–"/>
        <a:defRPr sz="14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92550" indent="-234950" algn="l" rtl="0" eaLnBrk="1" fontAlgn="base" hangingPunct="1">
        <a:spcBef>
          <a:spcPct val="0"/>
        </a:spcBef>
        <a:spcAft>
          <a:spcPct val="30000"/>
        </a:spcAft>
        <a:buClr>
          <a:schemeClr val="tx1"/>
        </a:buClr>
        <a:buFont typeface="Times New Roman" pitchFamily="-111" charset="0"/>
        <a:buChar char="–"/>
        <a:defRPr sz="14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0" name="Object 149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1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9" name="Rectangle 148"/>
          <p:cNvSpPr/>
          <p:nvPr/>
        </p:nvSpPr>
        <p:spPr>
          <a:xfrm>
            <a:off x="7411481" y="4792342"/>
            <a:ext cx="1264400" cy="119323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3" name="TextBox 2"/>
          <p:cNvSpPr txBox="1">
            <a:spLocks noChangeArrowheads="1"/>
          </p:cNvSpPr>
          <p:nvPr/>
        </p:nvSpPr>
        <p:spPr bwMode="auto">
          <a:xfrm>
            <a:off x="578192" y="990366"/>
            <a:ext cx="7125715" cy="419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>
              <a:defRPr/>
            </a:pPr>
            <a:r>
              <a:rPr lang="en-US" altLang="en-US" b="1" dirty="0">
                <a:solidFill>
                  <a:srgbClr val="62AC1E">
                    <a:lumMod val="50000"/>
                  </a:srgbClr>
                </a:solidFill>
                <a:latin typeface="Arial" charset="0"/>
                <a:ea typeface="ＭＳ Ｐゴシック" charset="-128"/>
                <a:cs typeface="Arial" charset="0"/>
              </a:rPr>
              <a:t>Evolution of Cenpower Generation Company</a:t>
            </a:r>
            <a:endParaRPr lang="en-AU" altLang="en-US" b="1" dirty="0">
              <a:solidFill>
                <a:srgbClr val="62AC1E">
                  <a:lumMod val="50000"/>
                </a:srgbClr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41" name="Chevron 40"/>
          <p:cNvSpPr/>
          <p:nvPr/>
        </p:nvSpPr>
        <p:spPr bwMode="auto">
          <a:xfrm>
            <a:off x="784588" y="3613314"/>
            <a:ext cx="469798" cy="360040"/>
          </a:xfrm>
          <a:prstGeom prst="chevron">
            <a:avLst>
              <a:gd name="adj" fmla="val 25222"/>
            </a:avLst>
          </a:prstGeom>
          <a:solidFill>
            <a:schemeClr val="accent4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900" dirty="0">
                <a:solidFill>
                  <a:prstClr val="white"/>
                </a:solidFill>
                <a:latin typeface="Century Gothic" panose="020B0502020202020204" pitchFamily="34" charset="0"/>
              </a:rPr>
              <a:t>2003</a:t>
            </a:r>
          </a:p>
        </p:txBody>
      </p:sp>
      <p:sp>
        <p:nvSpPr>
          <p:cNvPr id="42" name="Chevron 41"/>
          <p:cNvSpPr/>
          <p:nvPr/>
        </p:nvSpPr>
        <p:spPr bwMode="auto">
          <a:xfrm>
            <a:off x="1221722" y="3613314"/>
            <a:ext cx="469798" cy="360040"/>
          </a:xfrm>
          <a:prstGeom prst="chevron">
            <a:avLst>
              <a:gd name="adj" fmla="val 25222"/>
            </a:avLst>
          </a:prstGeom>
          <a:solidFill>
            <a:schemeClr val="accent4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900" dirty="0">
                <a:solidFill>
                  <a:prstClr val="white"/>
                </a:solidFill>
                <a:latin typeface="Century Gothic" panose="020B0502020202020204" pitchFamily="34" charset="0"/>
              </a:rPr>
              <a:t>2004</a:t>
            </a:r>
          </a:p>
        </p:txBody>
      </p:sp>
      <p:sp>
        <p:nvSpPr>
          <p:cNvPr id="45" name="Chevron 44"/>
          <p:cNvSpPr/>
          <p:nvPr/>
        </p:nvSpPr>
        <p:spPr bwMode="auto">
          <a:xfrm>
            <a:off x="1665854" y="3613314"/>
            <a:ext cx="469798" cy="360040"/>
          </a:xfrm>
          <a:prstGeom prst="chevron">
            <a:avLst>
              <a:gd name="adj" fmla="val 25222"/>
            </a:avLst>
          </a:prstGeom>
          <a:solidFill>
            <a:schemeClr val="accent4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900" dirty="0">
                <a:solidFill>
                  <a:prstClr val="white"/>
                </a:solidFill>
                <a:latin typeface="Century Gothic" panose="020B0502020202020204" pitchFamily="34" charset="0"/>
              </a:rPr>
              <a:t>2005</a:t>
            </a:r>
          </a:p>
        </p:txBody>
      </p:sp>
      <p:sp>
        <p:nvSpPr>
          <p:cNvPr id="46" name="Chevron 45"/>
          <p:cNvSpPr/>
          <p:nvPr/>
        </p:nvSpPr>
        <p:spPr bwMode="auto">
          <a:xfrm>
            <a:off x="2102990" y="3613314"/>
            <a:ext cx="469798" cy="360040"/>
          </a:xfrm>
          <a:prstGeom prst="chevron">
            <a:avLst>
              <a:gd name="adj" fmla="val 25222"/>
            </a:avLst>
          </a:prstGeom>
          <a:solidFill>
            <a:schemeClr val="accent4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900" dirty="0">
                <a:solidFill>
                  <a:prstClr val="white"/>
                </a:solidFill>
                <a:latin typeface="Century Gothic" panose="020B0502020202020204" pitchFamily="34" charset="0"/>
              </a:rPr>
              <a:t>2006</a:t>
            </a:r>
          </a:p>
        </p:txBody>
      </p:sp>
      <p:sp>
        <p:nvSpPr>
          <p:cNvPr id="47" name="Chevron 46"/>
          <p:cNvSpPr/>
          <p:nvPr/>
        </p:nvSpPr>
        <p:spPr bwMode="auto">
          <a:xfrm>
            <a:off x="2551907" y="3613314"/>
            <a:ext cx="469798" cy="360040"/>
          </a:xfrm>
          <a:prstGeom prst="chevron">
            <a:avLst>
              <a:gd name="adj" fmla="val 25222"/>
            </a:avLst>
          </a:prstGeom>
          <a:solidFill>
            <a:schemeClr val="accent4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900" dirty="0">
                <a:solidFill>
                  <a:prstClr val="white"/>
                </a:solidFill>
                <a:latin typeface="Century Gothic" panose="020B0502020202020204" pitchFamily="34" charset="0"/>
              </a:rPr>
              <a:t>2007</a:t>
            </a:r>
          </a:p>
        </p:txBody>
      </p:sp>
      <p:sp>
        <p:nvSpPr>
          <p:cNvPr id="48" name="Chevron 47"/>
          <p:cNvSpPr/>
          <p:nvPr/>
        </p:nvSpPr>
        <p:spPr bwMode="auto">
          <a:xfrm>
            <a:off x="2999435" y="3613314"/>
            <a:ext cx="469798" cy="360040"/>
          </a:xfrm>
          <a:prstGeom prst="chevron">
            <a:avLst>
              <a:gd name="adj" fmla="val 25222"/>
            </a:avLst>
          </a:prstGeom>
          <a:solidFill>
            <a:schemeClr val="accent4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900" dirty="0">
                <a:solidFill>
                  <a:prstClr val="white"/>
                </a:solidFill>
                <a:latin typeface="Century Gothic" panose="020B0502020202020204" pitchFamily="34" charset="0"/>
              </a:rPr>
              <a:t>2008</a:t>
            </a:r>
          </a:p>
        </p:txBody>
      </p:sp>
      <p:sp>
        <p:nvSpPr>
          <p:cNvPr id="49" name="Chevron 48"/>
          <p:cNvSpPr/>
          <p:nvPr/>
        </p:nvSpPr>
        <p:spPr bwMode="auto">
          <a:xfrm>
            <a:off x="3448810" y="3613314"/>
            <a:ext cx="469798" cy="360040"/>
          </a:xfrm>
          <a:prstGeom prst="chevron">
            <a:avLst>
              <a:gd name="adj" fmla="val 25222"/>
            </a:avLst>
          </a:prstGeom>
          <a:solidFill>
            <a:schemeClr val="accent4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900" dirty="0">
                <a:solidFill>
                  <a:prstClr val="white"/>
                </a:solidFill>
                <a:latin typeface="Century Gothic" panose="020B0502020202020204" pitchFamily="34" charset="0"/>
              </a:rPr>
              <a:t>2009</a:t>
            </a:r>
          </a:p>
        </p:txBody>
      </p:sp>
      <p:sp>
        <p:nvSpPr>
          <p:cNvPr id="50" name="Chevron 49"/>
          <p:cNvSpPr/>
          <p:nvPr/>
        </p:nvSpPr>
        <p:spPr bwMode="auto">
          <a:xfrm>
            <a:off x="3893535" y="3613314"/>
            <a:ext cx="469798" cy="360040"/>
          </a:xfrm>
          <a:prstGeom prst="chevron">
            <a:avLst>
              <a:gd name="adj" fmla="val 25222"/>
            </a:avLst>
          </a:prstGeom>
          <a:solidFill>
            <a:schemeClr val="accent4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900" dirty="0">
                <a:solidFill>
                  <a:prstClr val="white"/>
                </a:solidFill>
                <a:latin typeface="Century Gothic" panose="020B0502020202020204" pitchFamily="34" charset="0"/>
              </a:rPr>
              <a:t>2010</a:t>
            </a:r>
          </a:p>
        </p:txBody>
      </p:sp>
      <p:sp>
        <p:nvSpPr>
          <p:cNvPr id="51" name="Chevron 50"/>
          <p:cNvSpPr/>
          <p:nvPr/>
        </p:nvSpPr>
        <p:spPr bwMode="auto">
          <a:xfrm>
            <a:off x="4330669" y="3613314"/>
            <a:ext cx="469798" cy="360040"/>
          </a:xfrm>
          <a:prstGeom prst="chevron">
            <a:avLst>
              <a:gd name="adj" fmla="val 25222"/>
            </a:avLst>
          </a:prstGeom>
          <a:solidFill>
            <a:schemeClr val="accent4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900" dirty="0">
                <a:solidFill>
                  <a:prstClr val="white"/>
                </a:solidFill>
                <a:latin typeface="Century Gothic" panose="020B0502020202020204" pitchFamily="34" charset="0"/>
              </a:rPr>
              <a:t>2011</a:t>
            </a:r>
          </a:p>
        </p:txBody>
      </p:sp>
      <p:sp>
        <p:nvSpPr>
          <p:cNvPr id="52" name="Chevron 51"/>
          <p:cNvSpPr/>
          <p:nvPr/>
        </p:nvSpPr>
        <p:spPr bwMode="auto">
          <a:xfrm>
            <a:off x="4768063" y="3613314"/>
            <a:ext cx="469798" cy="360040"/>
          </a:xfrm>
          <a:prstGeom prst="chevron">
            <a:avLst>
              <a:gd name="adj" fmla="val 25222"/>
            </a:avLst>
          </a:prstGeom>
          <a:solidFill>
            <a:schemeClr val="accent4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900" dirty="0">
                <a:solidFill>
                  <a:prstClr val="white"/>
                </a:solidFill>
                <a:latin typeface="Century Gothic" panose="020B0502020202020204" pitchFamily="34" charset="0"/>
              </a:rPr>
              <a:t>2012</a:t>
            </a:r>
          </a:p>
        </p:txBody>
      </p:sp>
      <p:sp>
        <p:nvSpPr>
          <p:cNvPr id="53" name="Chevron 52"/>
          <p:cNvSpPr/>
          <p:nvPr/>
        </p:nvSpPr>
        <p:spPr bwMode="auto">
          <a:xfrm>
            <a:off x="5193022" y="3612219"/>
            <a:ext cx="469798" cy="360040"/>
          </a:xfrm>
          <a:prstGeom prst="chevron">
            <a:avLst>
              <a:gd name="adj" fmla="val 25222"/>
            </a:avLst>
          </a:prstGeom>
          <a:solidFill>
            <a:schemeClr val="accent4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900" dirty="0">
                <a:solidFill>
                  <a:prstClr val="white"/>
                </a:solidFill>
                <a:latin typeface="Century Gothic" panose="020B0502020202020204" pitchFamily="34" charset="0"/>
              </a:rPr>
              <a:t>2013</a:t>
            </a:r>
          </a:p>
        </p:txBody>
      </p:sp>
      <p:sp>
        <p:nvSpPr>
          <p:cNvPr id="54" name="Chevron 53"/>
          <p:cNvSpPr/>
          <p:nvPr/>
        </p:nvSpPr>
        <p:spPr bwMode="auto">
          <a:xfrm>
            <a:off x="5621667" y="3612219"/>
            <a:ext cx="469798" cy="360040"/>
          </a:xfrm>
          <a:prstGeom prst="chevron">
            <a:avLst>
              <a:gd name="adj" fmla="val 25222"/>
            </a:avLst>
          </a:prstGeom>
          <a:solidFill>
            <a:schemeClr val="accent4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900" dirty="0">
                <a:solidFill>
                  <a:prstClr val="white"/>
                </a:solidFill>
                <a:latin typeface="Century Gothic" panose="020B0502020202020204" pitchFamily="34" charset="0"/>
              </a:rPr>
              <a:t>2014</a:t>
            </a:r>
          </a:p>
        </p:txBody>
      </p:sp>
      <p:sp>
        <p:nvSpPr>
          <p:cNvPr id="55" name="Chevron 54"/>
          <p:cNvSpPr/>
          <p:nvPr/>
        </p:nvSpPr>
        <p:spPr bwMode="auto">
          <a:xfrm>
            <a:off x="6069008" y="3612219"/>
            <a:ext cx="469798" cy="360040"/>
          </a:xfrm>
          <a:prstGeom prst="chevron">
            <a:avLst>
              <a:gd name="adj" fmla="val 25222"/>
            </a:avLst>
          </a:prstGeom>
          <a:solidFill>
            <a:schemeClr val="accent4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900" dirty="0">
                <a:solidFill>
                  <a:prstClr val="white"/>
                </a:solidFill>
                <a:latin typeface="Century Gothic" panose="020B0502020202020204" pitchFamily="34" charset="0"/>
              </a:rPr>
              <a:t>2015</a:t>
            </a:r>
          </a:p>
        </p:txBody>
      </p:sp>
      <p:cxnSp>
        <p:nvCxnSpPr>
          <p:cNvPr id="56" name="Straight Connector 55"/>
          <p:cNvCxnSpPr>
            <a:stCxn id="57" idx="2"/>
            <a:endCxn id="41" idx="0"/>
          </p:cNvCxnSpPr>
          <p:nvPr/>
        </p:nvCxnSpPr>
        <p:spPr bwMode="auto">
          <a:xfrm flipH="1">
            <a:off x="974082" y="2900818"/>
            <a:ext cx="3659" cy="712496"/>
          </a:xfrm>
          <a:prstGeom prst="line">
            <a:avLst/>
          </a:prstGeom>
          <a:gradFill rotWithShape="1">
            <a:gsLst>
              <a:gs pos="0">
                <a:srgbClr val="004881"/>
              </a:gs>
              <a:gs pos="100000">
                <a:srgbClr val="7FA3C0"/>
              </a:gs>
            </a:gsLst>
            <a:lin ang="5400000" scaled="1"/>
          </a:gradFill>
          <a:ln w="9525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Rectangle 56"/>
          <p:cNvSpPr/>
          <p:nvPr/>
        </p:nvSpPr>
        <p:spPr bwMode="auto">
          <a:xfrm>
            <a:off x="197287" y="1567441"/>
            <a:ext cx="1560907" cy="133337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b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en-US" sz="900" b="1" dirty="0">
                <a:solidFill>
                  <a:prstClr val="black"/>
                </a:solidFill>
                <a:latin typeface="Century Gothic" panose="020B0502020202020204" pitchFamily="34" charset="0"/>
              </a:rPr>
              <a:t>Cenpower Generation Company Limited  </a:t>
            </a:r>
            <a:r>
              <a:rPr lang="en-US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established by founding shareholders (Samuel Brew-Butler, Michael Wilson, Dr. Jimmy Heymann and Kweku Awotwi)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631123" y="4728516"/>
            <a:ext cx="1440855" cy="112814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45720" tIns="45720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20000"/>
              </a:lnSpc>
            </a:pPr>
            <a:r>
              <a:rPr lang="en-US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Initial technical studies, including site selection, preliminary engineering and environmental studies conducted</a:t>
            </a:r>
          </a:p>
        </p:txBody>
      </p:sp>
      <p:sp>
        <p:nvSpPr>
          <p:cNvPr id="59" name="Right Brace 58"/>
          <p:cNvSpPr/>
          <p:nvPr/>
        </p:nvSpPr>
        <p:spPr bwMode="auto">
          <a:xfrm rot="5400000">
            <a:off x="1273911" y="3672429"/>
            <a:ext cx="155721" cy="755381"/>
          </a:xfrm>
          <a:prstGeom prst="rightBrace">
            <a:avLst>
              <a:gd name="adj1" fmla="val 79403"/>
              <a:gd name="adj2" fmla="val 50000"/>
            </a:avLst>
          </a:prstGeom>
          <a:noFill/>
          <a:ln w="9525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60" name="Straight Connector 59"/>
          <p:cNvCxnSpPr>
            <a:stCxn id="59" idx="1"/>
            <a:endCxn id="58" idx="0"/>
          </p:cNvCxnSpPr>
          <p:nvPr/>
        </p:nvCxnSpPr>
        <p:spPr bwMode="auto">
          <a:xfrm flipH="1">
            <a:off x="1351551" y="4127980"/>
            <a:ext cx="220" cy="600536"/>
          </a:xfrm>
          <a:prstGeom prst="straightConnector1">
            <a:avLst/>
          </a:prstGeom>
          <a:gradFill rotWithShape="1">
            <a:gsLst>
              <a:gs pos="0">
                <a:srgbClr val="004881"/>
              </a:gs>
              <a:gs pos="100000">
                <a:srgbClr val="7FA3C0"/>
              </a:gs>
            </a:gsLst>
            <a:lin ang="5400000" scaled="1"/>
          </a:gradFill>
          <a:ln w="9525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>
            <a:stCxn id="62" idx="2"/>
            <a:endCxn id="45" idx="0"/>
          </p:cNvCxnSpPr>
          <p:nvPr/>
        </p:nvCxnSpPr>
        <p:spPr bwMode="auto">
          <a:xfrm rot="5400000">
            <a:off x="1694291" y="3049802"/>
            <a:ext cx="724570" cy="402455"/>
          </a:xfrm>
          <a:prstGeom prst="bentConnector3">
            <a:avLst>
              <a:gd name="adj1" fmla="val 50000"/>
            </a:avLst>
          </a:prstGeom>
          <a:gradFill rotWithShape="1">
            <a:gsLst>
              <a:gs pos="0">
                <a:srgbClr val="004881"/>
              </a:gs>
              <a:gs pos="100000">
                <a:srgbClr val="7FA3C0"/>
              </a:gs>
            </a:gsLst>
            <a:lin ang="5400000" scaled="1"/>
          </a:gradFill>
          <a:ln w="9525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Rectangle 61"/>
          <p:cNvSpPr/>
          <p:nvPr/>
        </p:nvSpPr>
        <p:spPr bwMode="auto">
          <a:xfrm>
            <a:off x="1697111" y="1848220"/>
            <a:ext cx="1121383" cy="104052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b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en-US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InfraCo joined the founding shareholders as a project development partner </a:t>
            </a:r>
          </a:p>
        </p:txBody>
      </p:sp>
      <p:sp>
        <p:nvSpPr>
          <p:cNvPr id="63" name="Right Brace 62"/>
          <p:cNvSpPr/>
          <p:nvPr/>
        </p:nvSpPr>
        <p:spPr bwMode="auto">
          <a:xfrm rot="5400000">
            <a:off x="2851226" y="2978099"/>
            <a:ext cx="239974" cy="2231731"/>
          </a:xfrm>
          <a:prstGeom prst="rightBrace">
            <a:avLst>
              <a:gd name="adj1" fmla="val 79403"/>
              <a:gd name="adj2" fmla="val 45800"/>
            </a:avLst>
          </a:prstGeom>
          <a:noFill/>
          <a:ln w="9525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64" name="Straight Connector 63"/>
          <p:cNvCxnSpPr>
            <a:stCxn id="63" idx="1"/>
            <a:endCxn id="65" idx="0"/>
          </p:cNvCxnSpPr>
          <p:nvPr/>
        </p:nvCxnSpPr>
        <p:spPr bwMode="auto">
          <a:xfrm flipH="1">
            <a:off x="3053547" y="4213952"/>
            <a:ext cx="11399" cy="551585"/>
          </a:xfrm>
          <a:prstGeom prst="straightConnector1">
            <a:avLst/>
          </a:prstGeom>
          <a:gradFill rotWithShape="1">
            <a:gsLst>
              <a:gs pos="0">
                <a:srgbClr val="004881"/>
              </a:gs>
              <a:gs pos="100000">
                <a:srgbClr val="7FA3C0"/>
              </a:gs>
            </a:gsLst>
            <a:lin ang="5400000" scaled="1"/>
          </a:gradFill>
          <a:ln w="9525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Rectangle 64"/>
          <p:cNvSpPr/>
          <p:nvPr/>
        </p:nvSpPr>
        <p:spPr bwMode="auto">
          <a:xfrm>
            <a:off x="2257804" y="4765537"/>
            <a:ext cx="1591486" cy="105410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45720" tIns="45720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20000"/>
              </a:lnSpc>
            </a:pPr>
            <a:r>
              <a:rPr lang="en-US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Detailed engineering studies, social and environmental assessments completed. 200MW PPA executed with ECG and EPC procurement process commenced</a:t>
            </a:r>
          </a:p>
        </p:txBody>
      </p:sp>
      <p:cxnSp>
        <p:nvCxnSpPr>
          <p:cNvPr id="66" name="Straight Connector 65"/>
          <p:cNvCxnSpPr>
            <a:stCxn id="67" idx="2"/>
            <a:endCxn id="50" idx="0"/>
          </p:cNvCxnSpPr>
          <p:nvPr/>
        </p:nvCxnSpPr>
        <p:spPr bwMode="auto">
          <a:xfrm rot="16200000" flipH="1">
            <a:off x="3464843" y="2995128"/>
            <a:ext cx="727988" cy="508383"/>
          </a:xfrm>
          <a:prstGeom prst="bentConnector3">
            <a:avLst>
              <a:gd name="adj1" fmla="val 50000"/>
            </a:avLst>
          </a:prstGeom>
          <a:gradFill rotWithShape="1">
            <a:gsLst>
              <a:gs pos="0">
                <a:srgbClr val="004881"/>
              </a:gs>
              <a:gs pos="100000">
                <a:srgbClr val="7FA3C0"/>
              </a:gs>
            </a:gsLst>
            <a:lin ang="5400000" scaled="1"/>
          </a:gradFill>
          <a:ln w="9525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Rectangle 66"/>
          <p:cNvSpPr/>
          <p:nvPr/>
        </p:nvSpPr>
        <p:spPr bwMode="auto">
          <a:xfrm>
            <a:off x="2891198" y="1835491"/>
            <a:ext cx="1366895" cy="104983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b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en-US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AFC acquired a controlling stake in Cenpower, becoming the project lead developer and arranger of financing</a:t>
            </a:r>
          </a:p>
        </p:txBody>
      </p:sp>
      <p:cxnSp>
        <p:nvCxnSpPr>
          <p:cNvPr id="68" name="Straight Connector 67"/>
          <p:cNvCxnSpPr>
            <a:stCxn id="69" idx="2"/>
            <a:endCxn id="55" idx="0"/>
          </p:cNvCxnSpPr>
          <p:nvPr/>
        </p:nvCxnSpPr>
        <p:spPr bwMode="auto">
          <a:xfrm rot="5400000">
            <a:off x="6243398" y="2900430"/>
            <a:ext cx="726894" cy="696685"/>
          </a:xfrm>
          <a:prstGeom prst="bentConnector3">
            <a:avLst>
              <a:gd name="adj1" fmla="val 50000"/>
            </a:avLst>
          </a:prstGeom>
          <a:gradFill rotWithShape="1">
            <a:gsLst>
              <a:gs pos="0">
                <a:srgbClr val="004881"/>
              </a:gs>
              <a:gs pos="100000">
                <a:srgbClr val="7FA3C0"/>
              </a:gs>
            </a:gsLst>
            <a:lin ang="5400000" scaled="1"/>
          </a:gradFill>
          <a:ln w="9525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Rectangle 68"/>
          <p:cNvSpPr/>
          <p:nvPr/>
        </p:nvSpPr>
        <p:spPr bwMode="auto">
          <a:xfrm>
            <a:off x="6449948" y="1665767"/>
            <a:ext cx="1010477" cy="121955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b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en-US" sz="9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January 2015: </a:t>
            </a:r>
            <a:br>
              <a:rPr lang="en-US" sz="900" b="1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r>
              <a:rPr lang="en-US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Ground-breaking ceremony to signify start of project construction</a:t>
            </a:r>
          </a:p>
        </p:txBody>
      </p:sp>
      <p:cxnSp>
        <p:nvCxnSpPr>
          <p:cNvPr id="70" name="Straight Connector 69"/>
          <p:cNvCxnSpPr>
            <a:stCxn id="71" idx="2"/>
            <a:endCxn id="54" idx="0"/>
          </p:cNvCxnSpPr>
          <p:nvPr/>
        </p:nvCxnSpPr>
        <p:spPr bwMode="auto">
          <a:xfrm rot="16200000" flipH="1">
            <a:off x="5252365" y="3053423"/>
            <a:ext cx="612858" cy="504733"/>
          </a:xfrm>
          <a:prstGeom prst="bentConnector3">
            <a:avLst>
              <a:gd name="adj1" fmla="val 50000"/>
            </a:avLst>
          </a:prstGeom>
          <a:gradFill rotWithShape="1">
            <a:gsLst>
              <a:gs pos="0">
                <a:srgbClr val="004881"/>
              </a:gs>
              <a:gs pos="100000">
                <a:srgbClr val="7FA3C0"/>
              </a:gs>
            </a:gsLst>
            <a:lin ang="5400000" scaled="1"/>
          </a:gradFill>
          <a:ln w="9525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Rectangle 70"/>
          <p:cNvSpPr/>
          <p:nvPr/>
        </p:nvSpPr>
        <p:spPr bwMode="auto">
          <a:xfrm>
            <a:off x="4272523" y="1538090"/>
            <a:ext cx="2067810" cy="146127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9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August 2014: </a:t>
            </a:r>
            <a:r>
              <a:rPr lang="en-US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EPC Contract signed with Group Five</a:t>
            </a: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900" b="1" dirty="0">
                <a:solidFill>
                  <a:prstClr val="black"/>
                </a:solidFill>
                <a:latin typeface="Century Gothic" panose="020B0502020202020204" pitchFamily="34" charset="0"/>
              </a:rPr>
              <a:t>September 2014: </a:t>
            </a:r>
            <a:r>
              <a:rPr lang="en-US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Equity Close</a:t>
            </a: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900" b="1" dirty="0">
                <a:solidFill>
                  <a:prstClr val="black"/>
                </a:solidFill>
                <a:latin typeface="Century Gothic" panose="020B0502020202020204" pitchFamily="34" charset="0"/>
              </a:rPr>
              <a:t>October 2014: </a:t>
            </a:r>
            <a:r>
              <a:rPr lang="en-US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Debt/Financing documents signed</a:t>
            </a: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900" b="1" dirty="0">
                <a:solidFill>
                  <a:prstClr val="black"/>
                </a:solidFill>
                <a:latin typeface="Century Gothic" panose="020B0502020202020204" pitchFamily="34" charset="0"/>
              </a:rPr>
              <a:t>23</a:t>
            </a:r>
            <a:r>
              <a:rPr lang="en-US" sz="900" b="1" baseline="30000" dirty="0">
                <a:solidFill>
                  <a:prstClr val="black"/>
                </a:solidFill>
                <a:latin typeface="Century Gothic" panose="020B0502020202020204" pitchFamily="34" charset="0"/>
              </a:rPr>
              <a:t>rd</a:t>
            </a:r>
            <a:r>
              <a:rPr lang="en-US" sz="9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December 2014: </a:t>
            </a:r>
            <a:r>
              <a:rPr lang="en-US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Financial Close</a:t>
            </a:r>
          </a:p>
        </p:txBody>
      </p:sp>
      <p:cxnSp>
        <p:nvCxnSpPr>
          <p:cNvPr id="73" name="Straight Connector 72"/>
          <p:cNvCxnSpPr>
            <a:stCxn id="52" idx="2"/>
            <a:endCxn id="74" idx="0"/>
          </p:cNvCxnSpPr>
          <p:nvPr/>
        </p:nvCxnSpPr>
        <p:spPr bwMode="auto">
          <a:xfrm rot="16200000" flipH="1">
            <a:off x="4526872" y="4404039"/>
            <a:ext cx="863097" cy="1726"/>
          </a:xfrm>
          <a:prstGeom prst="bentConnector3">
            <a:avLst>
              <a:gd name="adj1" fmla="val 50000"/>
            </a:avLst>
          </a:prstGeom>
          <a:gradFill rotWithShape="1">
            <a:gsLst>
              <a:gs pos="0">
                <a:srgbClr val="004881"/>
              </a:gs>
              <a:gs pos="100000">
                <a:srgbClr val="7FA3C0"/>
              </a:gs>
            </a:gsLst>
            <a:lin ang="5400000" scaled="1"/>
          </a:gradFill>
          <a:ln w="9525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Rectangle 73"/>
          <p:cNvSpPr/>
          <p:nvPr/>
        </p:nvSpPr>
        <p:spPr bwMode="auto">
          <a:xfrm>
            <a:off x="4083028" y="4836451"/>
            <a:ext cx="1752509" cy="124530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9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June 2012: </a:t>
            </a:r>
            <a:r>
              <a:rPr lang="en-IN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20 year take-or-pay PPA executed with ECG as off-taker for 325MW contractual capacity. </a:t>
            </a: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900" b="1" dirty="0">
                <a:solidFill>
                  <a:prstClr val="black"/>
                </a:solidFill>
                <a:latin typeface="Century Gothic" panose="020B0502020202020204" pitchFamily="34" charset="0"/>
              </a:rPr>
              <a:t>October 2012: </a:t>
            </a:r>
            <a:r>
              <a:rPr lang="en-US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en-IN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Approval of  Government Consent and Support Agreement (GCSA) by Parliament of Ghana</a:t>
            </a:r>
            <a:endParaRPr lang="en-US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TextBox 2"/>
          <p:cNvSpPr txBox="1">
            <a:spLocks noChangeArrowheads="1"/>
          </p:cNvSpPr>
          <p:nvPr/>
        </p:nvSpPr>
        <p:spPr bwMode="auto">
          <a:xfrm>
            <a:off x="1855347" y="279376"/>
            <a:ext cx="7032489" cy="432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>
              <a:defRPr/>
            </a:pPr>
            <a:r>
              <a:rPr lang="en-US" altLang="en-US" sz="2400" b="1" dirty="0">
                <a:solidFill>
                  <a:srgbClr val="62AC1E">
                    <a:lumMod val="50000"/>
                  </a:srgbClr>
                </a:solidFill>
                <a:latin typeface="Arial" charset="0"/>
                <a:ea typeface="ＭＳ Ｐゴシック" charset="-128"/>
                <a:cs typeface="Arial" charset="0"/>
              </a:rPr>
              <a:t>3.a. Key stakeholders and Partners</a:t>
            </a:r>
            <a:endParaRPr lang="en-AU" altLang="en-US" sz="2400" b="1" dirty="0">
              <a:solidFill>
                <a:srgbClr val="62AC1E">
                  <a:lumMod val="50000"/>
                </a:srgbClr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44" name="Chevron 43"/>
          <p:cNvSpPr/>
          <p:nvPr/>
        </p:nvSpPr>
        <p:spPr bwMode="auto">
          <a:xfrm>
            <a:off x="6508472" y="3612219"/>
            <a:ext cx="469798" cy="360040"/>
          </a:xfrm>
          <a:prstGeom prst="chevron">
            <a:avLst>
              <a:gd name="adj" fmla="val 25222"/>
            </a:avLst>
          </a:prstGeom>
          <a:solidFill>
            <a:schemeClr val="accent4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900" dirty="0">
                <a:solidFill>
                  <a:prstClr val="white"/>
                </a:solidFill>
                <a:latin typeface="Century Gothic" panose="020B0502020202020204" pitchFamily="34" charset="0"/>
              </a:rPr>
              <a:t>2016</a:t>
            </a:r>
          </a:p>
        </p:txBody>
      </p:sp>
      <p:sp>
        <p:nvSpPr>
          <p:cNvPr id="76" name="Chevron 75"/>
          <p:cNvSpPr/>
          <p:nvPr/>
        </p:nvSpPr>
        <p:spPr bwMode="auto">
          <a:xfrm>
            <a:off x="6944994" y="3621537"/>
            <a:ext cx="469798" cy="360040"/>
          </a:xfrm>
          <a:prstGeom prst="chevron">
            <a:avLst>
              <a:gd name="adj" fmla="val 25222"/>
            </a:avLst>
          </a:prstGeom>
          <a:solidFill>
            <a:schemeClr val="accent4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900" dirty="0">
                <a:solidFill>
                  <a:prstClr val="white"/>
                </a:solidFill>
                <a:latin typeface="Century Gothic" panose="020B0502020202020204" pitchFamily="34" charset="0"/>
              </a:rPr>
              <a:t>2017</a:t>
            </a:r>
          </a:p>
        </p:txBody>
      </p:sp>
      <p:sp>
        <p:nvSpPr>
          <p:cNvPr id="77" name="Chevron 76"/>
          <p:cNvSpPr/>
          <p:nvPr/>
        </p:nvSpPr>
        <p:spPr bwMode="auto">
          <a:xfrm>
            <a:off x="7391224" y="3612219"/>
            <a:ext cx="469798" cy="360040"/>
          </a:xfrm>
          <a:prstGeom prst="chevron">
            <a:avLst>
              <a:gd name="adj" fmla="val 25222"/>
            </a:avLst>
          </a:prstGeom>
          <a:solidFill>
            <a:schemeClr val="accent4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900" dirty="0">
                <a:solidFill>
                  <a:prstClr val="white"/>
                </a:solidFill>
                <a:latin typeface="Century Gothic" panose="020B0502020202020204" pitchFamily="34" charset="0"/>
              </a:rPr>
              <a:t>2018</a:t>
            </a:r>
          </a:p>
        </p:txBody>
      </p:sp>
      <p:sp>
        <p:nvSpPr>
          <p:cNvPr id="78" name="Chevron 77"/>
          <p:cNvSpPr/>
          <p:nvPr/>
        </p:nvSpPr>
        <p:spPr bwMode="auto">
          <a:xfrm>
            <a:off x="7838278" y="3612219"/>
            <a:ext cx="469798" cy="360040"/>
          </a:xfrm>
          <a:prstGeom prst="chevron">
            <a:avLst>
              <a:gd name="adj" fmla="val 25222"/>
            </a:avLst>
          </a:prstGeom>
          <a:solidFill>
            <a:schemeClr val="accent4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900" dirty="0">
                <a:solidFill>
                  <a:prstClr val="white"/>
                </a:solidFill>
                <a:latin typeface="Century Gothic" panose="020B0502020202020204" pitchFamily="34" charset="0"/>
              </a:rPr>
              <a:t>2019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7460425" y="1402309"/>
            <a:ext cx="1572786" cy="155426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b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en-US" sz="900" b="1" dirty="0">
                <a:solidFill>
                  <a:prstClr val="black"/>
                </a:solidFill>
                <a:latin typeface="Century Gothic" panose="020B0502020202020204" pitchFamily="34" charset="0"/>
              </a:rPr>
              <a:t>30</a:t>
            </a:r>
            <a:r>
              <a:rPr lang="en-US" sz="900" b="1" baseline="30000" dirty="0">
                <a:solidFill>
                  <a:prstClr val="black"/>
                </a:solidFill>
                <a:latin typeface="Century Gothic" panose="020B0502020202020204" pitchFamily="34" charset="0"/>
              </a:rPr>
              <a:t>th</a:t>
            </a:r>
            <a:r>
              <a:rPr lang="en-US" sz="9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November 2018</a:t>
            </a:r>
            <a:r>
              <a:rPr lang="en-US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en-US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Termination of the EPC Contractor’s Engagement and commencement of Step-In phase. After Termination, Step-In team took over and completed outstanding works over the course of 7 months.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5856566" y="4792343"/>
            <a:ext cx="1454721" cy="128941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b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en-US" sz="900" b="1" dirty="0">
                <a:solidFill>
                  <a:prstClr val="black"/>
                </a:solidFill>
                <a:latin typeface="Century Gothic" panose="020B0502020202020204" pitchFamily="34" charset="0"/>
              </a:rPr>
              <a:t>23</a:t>
            </a:r>
            <a:r>
              <a:rPr lang="en-US" sz="900" b="1" baseline="30000" dirty="0">
                <a:solidFill>
                  <a:prstClr val="black"/>
                </a:solidFill>
                <a:latin typeface="Century Gothic" panose="020B0502020202020204" pitchFamily="34" charset="0"/>
              </a:rPr>
              <a:t>rd</a:t>
            </a:r>
            <a:r>
              <a:rPr lang="en-US" sz="9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December 2014:</a:t>
            </a:r>
          </a:p>
          <a:p>
            <a:pPr>
              <a:lnSpc>
                <a:spcPct val="120000"/>
              </a:lnSpc>
            </a:pPr>
            <a:r>
              <a:rPr lang="en-US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Notice to Proceed issued to Group Five and project construction phase commenced and lasted for 44 months. </a:t>
            </a:r>
          </a:p>
        </p:txBody>
      </p:sp>
      <p:cxnSp>
        <p:nvCxnSpPr>
          <p:cNvPr id="114" name="Straight Connector 72"/>
          <p:cNvCxnSpPr>
            <a:stCxn id="104" idx="2"/>
            <a:endCxn id="77" idx="0"/>
          </p:cNvCxnSpPr>
          <p:nvPr/>
        </p:nvCxnSpPr>
        <p:spPr bwMode="auto">
          <a:xfrm rot="5400000">
            <a:off x="7585947" y="2951347"/>
            <a:ext cx="655643" cy="666100"/>
          </a:xfrm>
          <a:prstGeom prst="bentConnector3">
            <a:avLst>
              <a:gd name="adj1" fmla="val 50000"/>
            </a:avLst>
          </a:prstGeom>
          <a:gradFill rotWithShape="1">
            <a:gsLst>
              <a:gs pos="0">
                <a:srgbClr val="004881"/>
              </a:gs>
              <a:gs pos="100000">
                <a:srgbClr val="7FA3C0"/>
              </a:gs>
            </a:gsLst>
            <a:lin ang="5400000" scaled="1"/>
          </a:gradFill>
          <a:ln w="9525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21" name="Rectangle 120"/>
          <p:cNvSpPr/>
          <p:nvPr/>
        </p:nvSpPr>
        <p:spPr bwMode="auto">
          <a:xfrm>
            <a:off x="7530030" y="4843094"/>
            <a:ext cx="1027303" cy="96776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b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en-US" sz="900" b="1" dirty="0">
                <a:solidFill>
                  <a:prstClr val="white"/>
                </a:solidFill>
                <a:latin typeface="Century Gothic" panose="020B0502020202020204" pitchFamily="34" charset="0"/>
              </a:rPr>
              <a:t>10</a:t>
            </a:r>
            <a:r>
              <a:rPr lang="en-US" sz="900" b="1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th</a:t>
            </a:r>
            <a:r>
              <a:rPr lang="en-US" sz="900" b="1" dirty="0">
                <a:solidFill>
                  <a:prstClr val="white"/>
                </a:solidFill>
                <a:latin typeface="Century Gothic" panose="020B0502020202020204" pitchFamily="34" charset="0"/>
              </a:rPr>
              <a:t> June 2019:</a:t>
            </a:r>
          </a:p>
          <a:p>
            <a:pPr>
              <a:lnSpc>
                <a:spcPct val="120000"/>
              </a:lnSpc>
            </a:pPr>
            <a:r>
              <a:rPr lang="en-US" sz="900" dirty="0">
                <a:solidFill>
                  <a:prstClr val="white"/>
                </a:solidFill>
                <a:latin typeface="Century Gothic" panose="020B0502020202020204" pitchFamily="34" charset="0"/>
              </a:rPr>
              <a:t>Achievement of Commercial Operations Date under the PPA</a:t>
            </a:r>
          </a:p>
        </p:txBody>
      </p:sp>
      <p:cxnSp>
        <p:nvCxnSpPr>
          <p:cNvPr id="137" name="Straight Connector 72"/>
          <p:cNvCxnSpPr>
            <a:stCxn id="78" idx="2"/>
            <a:endCxn id="149" idx="0"/>
          </p:cNvCxnSpPr>
          <p:nvPr/>
        </p:nvCxnSpPr>
        <p:spPr bwMode="auto">
          <a:xfrm>
            <a:off x="8027772" y="3972259"/>
            <a:ext cx="15909" cy="820083"/>
          </a:xfrm>
          <a:prstGeom prst="straightConnector1">
            <a:avLst/>
          </a:prstGeom>
          <a:gradFill rotWithShape="1">
            <a:gsLst>
              <a:gs pos="0">
                <a:srgbClr val="004881"/>
              </a:gs>
              <a:gs pos="100000">
                <a:srgbClr val="7FA3C0"/>
              </a:gs>
            </a:gsLst>
            <a:lin ang="5400000" scaled="1"/>
          </a:gradFill>
          <a:ln w="9525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Right Brace 84"/>
          <p:cNvSpPr/>
          <p:nvPr/>
        </p:nvSpPr>
        <p:spPr bwMode="auto">
          <a:xfrm rot="5400000">
            <a:off x="6583813" y="3216019"/>
            <a:ext cx="259338" cy="1755891"/>
          </a:xfrm>
          <a:prstGeom prst="rightBrace">
            <a:avLst>
              <a:gd name="adj1" fmla="val 79403"/>
              <a:gd name="adj2" fmla="val 57833"/>
            </a:avLst>
          </a:prstGeom>
          <a:noFill/>
          <a:ln w="9525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86" name="Straight Connector 72"/>
          <p:cNvCxnSpPr>
            <a:stCxn id="85" idx="1"/>
            <a:endCxn id="113" idx="0"/>
          </p:cNvCxnSpPr>
          <p:nvPr/>
        </p:nvCxnSpPr>
        <p:spPr bwMode="auto">
          <a:xfrm>
            <a:off x="6575944" y="4223634"/>
            <a:ext cx="7983" cy="568709"/>
          </a:xfrm>
          <a:prstGeom prst="straightConnector1">
            <a:avLst/>
          </a:prstGeom>
          <a:gradFill rotWithShape="1">
            <a:gsLst>
              <a:gs pos="0">
                <a:srgbClr val="004881"/>
              </a:gs>
              <a:gs pos="100000">
                <a:srgbClr val="7FA3C0"/>
              </a:gs>
            </a:gsLst>
            <a:lin ang="5400000" scaled="1"/>
          </a:gradFill>
          <a:ln w="9525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7322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IutIMfLNLX2tmOTPFX03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3_WPO_Presentation_Templatev1">
  <a:themeElements>
    <a:clrScheme name="WorleyParsons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37393C"/>
      </a:accent1>
      <a:accent2>
        <a:srgbClr val="FF0000"/>
      </a:accent2>
      <a:accent3>
        <a:srgbClr val="FFB300"/>
      </a:accent3>
      <a:accent4>
        <a:srgbClr val="62AC1E"/>
      </a:accent4>
      <a:accent5>
        <a:srgbClr val="FF7800"/>
      </a:accent5>
      <a:accent6>
        <a:srgbClr val="0182AC"/>
      </a:accent6>
      <a:hlink>
        <a:srgbClr val="093678"/>
      </a:hlink>
      <a:folHlink>
        <a:srgbClr val="800080"/>
      </a:folHlink>
    </a:clrScheme>
    <a:fontScheme name="WorleyParsons-Presentation-NE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WorleyParsons-Presentation-NEW 1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FF00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E7B900"/>
        </a:accent6>
        <a:hlink>
          <a:srgbClr val="018BAC"/>
        </a:hlink>
        <a:folHlink>
          <a:srgbClr val="09367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2604F233141C4D9EE9AC5D3F2B371E" ma:contentTypeVersion="0" ma:contentTypeDescription="Create a new document." ma:contentTypeScope="" ma:versionID="32a5fb7e79c9b52460aa8c9ccf86517d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D64D27-59D7-4BF9-AEA7-FC9A397943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8CB4AD69-0559-4B33-A8DD-306EF5EA8E89}">
  <ds:schemaRefs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21955</TotalTime>
  <Words>257</Words>
  <Application>Microsoft Office PowerPoint</Application>
  <PresentationFormat>On-screen Show (4:3)</PresentationFormat>
  <Paragraphs>38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Gothic</vt:lpstr>
      <vt:lpstr>Times New Roman</vt:lpstr>
      <vt:lpstr>Wingdings 3</vt:lpstr>
      <vt:lpstr>3_WPO_Presentation_Templatev1</vt:lpstr>
      <vt:lpstr>think-cell Slide</vt:lpstr>
      <vt:lpstr>PowerPoint Presentation</vt:lpstr>
    </vt:vector>
  </TitlesOfParts>
  <Company>WorleyParsons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Cenpower Generation Company Limited Board Meeting  Presentation on Financial Matters</dc:title>
  <dc:subject>Module 1: Situational Leadership</dc:subject>
  <dc:creator>Lee Arceo (Oman)</dc:creator>
  <cp:lastModifiedBy>hp</cp:lastModifiedBy>
  <cp:revision>1375</cp:revision>
  <cp:lastPrinted>2019-10-05T14:58:08Z</cp:lastPrinted>
  <dcterms:created xsi:type="dcterms:W3CDTF">2011-09-11T06:55:14Z</dcterms:created>
  <dcterms:modified xsi:type="dcterms:W3CDTF">2020-01-08T12:18:47Z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0x010100062604F233141C4D9EE9AC5D3F2B371E</vt:lpwstr>
  </property>
</Properties>
</file>